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57" r:id="rId6"/>
    <p:sldId id="265" r:id="rId7"/>
    <p:sldId id="260" r:id="rId8"/>
    <p:sldId id="261" r:id="rId9"/>
    <p:sldId id="262" r:id="rId10"/>
    <p:sldId id="266" r:id="rId11"/>
    <p:sldId id="267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0C14-60D0-4C78-BED6-FA0E4737D5FF}" type="datetimeFigureOut">
              <a:rPr lang="ar-IQ" smtClean="0"/>
              <a:pPr/>
              <a:t>24/05/1435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3B64-A845-4651-A5DE-D8718A7E7A7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2080" y="273050"/>
            <a:ext cx="3672408" cy="1162050"/>
          </a:xfrm>
        </p:spPr>
        <p:txBody>
          <a:bodyPr anchor="ctr">
            <a:noAutofit/>
          </a:bodyPr>
          <a:lstStyle/>
          <a:p>
            <a:pPr algn="ctr" rtl="0"/>
            <a:r>
              <a:rPr lang="en-US" sz="3200" dirty="0" err="1" smtClean="0"/>
              <a:t>Pseudomonadaceae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Pseudomonas</a:t>
            </a:r>
            <a:endParaRPr lang="ar-IQ" sz="3200" dirty="0"/>
          </a:p>
        </p:txBody>
      </p:sp>
      <p:pic>
        <p:nvPicPr>
          <p:cNvPr id="7" name="Content Placeholder 6" descr="342225_com_pseudomonas_aeruginosa_gram_wikicr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132856"/>
            <a:ext cx="3528393" cy="357134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824536" cy="6192688"/>
          </a:xfrm>
        </p:spPr>
        <p:txBody>
          <a:bodyPr>
            <a:normAutofit/>
          </a:bodyPr>
          <a:lstStyle/>
          <a:p>
            <a:pPr algn="just" rtl="0"/>
            <a:r>
              <a:rPr lang="en-US" sz="2000" dirty="0" smtClean="0"/>
              <a:t>	</a:t>
            </a:r>
            <a:r>
              <a:rPr lang="en-US" sz="2000" b="1" dirty="0" smtClean="0"/>
              <a:t>The genus Pseudomonas was described more a century ago.  Recent nomenclatural </a:t>
            </a:r>
            <a:r>
              <a:rPr lang="ar-IQ" sz="2000" b="1" dirty="0" smtClean="0"/>
              <a:t> </a:t>
            </a:r>
            <a:r>
              <a:rPr lang="en-US" sz="2000" b="1" dirty="0" smtClean="0"/>
              <a:t>arrangement lead to creation of the genus </a:t>
            </a:r>
            <a:r>
              <a:rPr lang="en-US" sz="2000" b="1" dirty="0" err="1" smtClean="0"/>
              <a:t>Burkholderia</a:t>
            </a:r>
            <a:r>
              <a:rPr lang="en-US" sz="2000" b="1" dirty="0" smtClean="0"/>
              <a:t>.  Both genera include aerobic, non-spore forming, oxidase positive , non-lactose </a:t>
            </a:r>
            <a:r>
              <a:rPr lang="en-US" sz="2000" b="1" dirty="0" err="1" smtClean="0"/>
              <a:t>ferrmentor</a:t>
            </a:r>
            <a:r>
              <a:rPr lang="en-US" sz="2000" b="1" dirty="0" smtClean="0"/>
              <a:t>, G- rods that grow on </a:t>
            </a:r>
            <a:r>
              <a:rPr lang="en-US" sz="2000" b="1" dirty="0" err="1" smtClean="0"/>
              <a:t>MacConkey</a:t>
            </a:r>
            <a:r>
              <a:rPr lang="en-US" sz="2000" b="1" dirty="0" smtClean="0"/>
              <a:t> agar. </a:t>
            </a:r>
          </a:p>
          <a:p>
            <a:pPr algn="just" rtl="0"/>
            <a:r>
              <a:rPr lang="en-US" sz="2800" b="1" dirty="0" smtClean="0"/>
              <a:t>Genus Pseudomonas:</a:t>
            </a:r>
          </a:p>
          <a:p>
            <a:pPr algn="just" rtl="0"/>
            <a:r>
              <a:rPr lang="en-US" sz="2000" dirty="0" smtClean="0"/>
              <a:t>	</a:t>
            </a:r>
            <a:r>
              <a:rPr lang="en-US" sz="2000" b="1" dirty="0" smtClean="0"/>
              <a:t>Pseudomonas species have worldwide distribution. They are ubiquitous in soil, water, decaying organic matter &amp; vegetation, but are opportunistic pathogens of animals, plants &amp; humans. One species P</a:t>
            </a:r>
            <a:r>
              <a:rPr lang="en-US" sz="2000" b="1" i="1" dirty="0" smtClean="0"/>
              <a:t>. </a:t>
            </a:r>
            <a:r>
              <a:rPr lang="en-US" sz="2000" b="1" i="1" dirty="0" err="1" smtClean="0"/>
              <a:t>aeruginosa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is commonly encountered as an animal pathogen, another species </a:t>
            </a:r>
            <a:r>
              <a:rPr lang="en-US" sz="2000" b="1" i="1" dirty="0" smtClean="0"/>
              <a:t>P. </a:t>
            </a:r>
            <a:r>
              <a:rPr lang="en-US" sz="2000" b="1" i="1" dirty="0" err="1" smtClean="0"/>
              <a:t>fluorescens</a:t>
            </a:r>
            <a:r>
              <a:rPr lang="en-US" sz="2000" b="1" dirty="0" smtClean="0"/>
              <a:t> is occasionally isolated from animal specimens.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/>
              <a:t>Soft tissue &amp; burn infection</a:t>
            </a:r>
            <a:endParaRPr lang="ar-IQ" sz="3200" b="1" dirty="0"/>
          </a:p>
        </p:txBody>
      </p:sp>
      <p:pic>
        <p:nvPicPr>
          <p:cNvPr id="9" name="Content Placeholder 8" descr="gangren-fig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4038600" cy="4608511"/>
          </a:xfrm>
        </p:spPr>
      </p:pic>
      <p:pic>
        <p:nvPicPr>
          <p:cNvPr id="8" name="Content Placeholder 7" descr="3rdburn-thum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72816"/>
            <a:ext cx="424428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Soft tissue infection</a:t>
            </a:r>
            <a:endParaRPr lang="ar-IQ" sz="3200" b="1" dirty="0"/>
          </a:p>
        </p:txBody>
      </p:sp>
      <p:pic>
        <p:nvPicPr>
          <p:cNvPr id="6" name="Content Placeholder 5" descr="Pseudomonas-Infecti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86312"/>
            <a:ext cx="4244280" cy="3951000"/>
          </a:xfrm>
        </p:spPr>
      </p:pic>
      <p:pic>
        <p:nvPicPr>
          <p:cNvPr id="5" name="Content Placeholder 4" descr="pt1205diabetes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172272" cy="3744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73050"/>
            <a:ext cx="3168352" cy="1162050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Pathogenesis</a:t>
            </a:r>
            <a:endParaRPr lang="ar-IQ" sz="3200" dirty="0"/>
          </a:p>
        </p:txBody>
      </p:sp>
      <p:pic>
        <p:nvPicPr>
          <p:cNvPr id="5" name="Content Placeholder 4" descr="Pseudomonas_Aeruginosa_in_burn_1_0605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5963" y="1916832"/>
            <a:ext cx="3168525" cy="36034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328592" cy="6336704"/>
          </a:xfrm>
        </p:spPr>
        <p:txBody>
          <a:bodyPr/>
          <a:lstStyle/>
          <a:p>
            <a:pPr algn="just" rtl="0"/>
            <a:r>
              <a:rPr lang="en-US" sz="2000" b="1" i="1" dirty="0" smtClean="0"/>
              <a:t>	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is pathogenic only when introduced into areas devoid of normal defense e.g. damaged skin or mucous membrane, intravenous or urinary catheter or </a:t>
            </a:r>
            <a:r>
              <a:rPr lang="en-US" sz="2000" b="1" dirty="0" err="1" smtClean="0"/>
              <a:t>neutropenia</a:t>
            </a:r>
            <a:r>
              <a:rPr lang="en-US" sz="2000" b="1" dirty="0" smtClean="0"/>
              <a:t> (e.g. cancer patients). The bacteria attached to &amp; colonize the mucous membrane or skin, invade locally &amp; produce systemic disease. These processes are promoting by </a:t>
            </a:r>
            <a:r>
              <a:rPr lang="en-US" sz="2000" b="1" dirty="0" err="1" smtClean="0"/>
              <a:t>pili</a:t>
            </a:r>
            <a:r>
              <a:rPr lang="en-US" sz="2000" b="1" dirty="0" smtClean="0"/>
              <a:t>, enzymes &amp; toxins. LPS play direct role in causing fever, shock, </a:t>
            </a:r>
            <a:r>
              <a:rPr lang="en-US" sz="2000" b="1" dirty="0" err="1" smtClean="0"/>
              <a:t>oligouria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leukopenia</a:t>
            </a:r>
            <a:r>
              <a:rPr lang="en-US" sz="2000" b="1" dirty="0" smtClean="0"/>
              <a:t> &amp; disseminated intravascular coagulation (DIC) &amp; adult respiratory distress syndrome.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is resistant to many antimicrobials.</a:t>
            </a:r>
          </a:p>
          <a:p>
            <a:pPr algn="just" rtl="0"/>
            <a:r>
              <a:rPr lang="en-US" sz="2000" b="1" i="1" dirty="0" smtClean="0"/>
              <a:t>	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is considered as a particular problem when isolated from surgical or maternity wards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73050"/>
            <a:ext cx="3240360" cy="1162050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Laboratory diagnosis</a:t>
            </a:r>
            <a:endParaRPr lang="ar-IQ" sz="3200" dirty="0"/>
          </a:p>
        </p:txBody>
      </p:sp>
      <p:pic>
        <p:nvPicPr>
          <p:cNvPr id="5" name="Content Placeholder 4" descr="oxidas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204864"/>
            <a:ext cx="3168351" cy="31432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256584" cy="6264696"/>
          </a:xfrm>
        </p:spPr>
        <p:txBody>
          <a:bodyPr>
            <a:normAutofit/>
          </a:bodyPr>
          <a:lstStyle/>
          <a:p>
            <a:pPr algn="just" rtl="0"/>
            <a:r>
              <a:rPr lang="en-US" sz="2000" b="1" dirty="0" smtClean="0"/>
              <a:t>Specimens: skin lesion materials, pus, urine, blood, CSF, sputum &amp; other materials.</a:t>
            </a:r>
          </a:p>
          <a:p>
            <a:pPr algn="just" rtl="0"/>
            <a:r>
              <a:rPr lang="en-US" sz="2000" b="1" dirty="0" smtClean="0"/>
              <a:t>Smears stained with gram’s stain revealed G negative bacilli.</a:t>
            </a:r>
          </a:p>
          <a:p>
            <a:pPr algn="just" rtl="0"/>
            <a:r>
              <a:rPr lang="en-US" sz="2000" b="1" dirty="0" smtClean="0"/>
              <a:t>Culture: On blood agar &amp; differential media commonly used for enteric G negative rods.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is non-lactose </a:t>
            </a:r>
            <a:r>
              <a:rPr lang="en-US" sz="2000" b="1" dirty="0" err="1" smtClean="0"/>
              <a:t>fermentor</a:t>
            </a:r>
            <a:r>
              <a:rPr lang="en-US" sz="2000" b="1" dirty="0" smtClean="0"/>
              <a:t>. Culture is the specific test for diagnosis of </a:t>
            </a:r>
            <a:r>
              <a:rPr lang="en-US" sz="2000" b="1" i="1" dirty="0" smtClean="0"/>
              <a:t>P. </a:t>
            </a:r>
            <a:r>
              <a:rPr lang="en-US" sz="2000" b="1" i="1" dirty="0" err="1" smtClean="0"/>
              <a:t>aeruginosa</a:t>
            </a:r>
            <a:r>
              <a:rPr lang="en-US" sz="2000" b="1" dirty="0" smtClean="0"/>
              <a:t>.</a:t>
            </a:r>
          </a:p>
          <a:p>
            <a:pPr algn="just" rtl="0"/>
            <a:r>
              <a:rPr lang="en-US" sz="2000" b="1" dirty="0" smtClean="0"/>
              <a:t>	</a:t>
            </a:r>
            <a:r>
              <a:rPr lang="en-US" sz="2000" b="1" i="1" dirty="0" smtClean="0"/>
              <a:t>P. </a:t>
            </a:r>
            <a:r>
              <a:rPr lang="en-US" sz="2000" b="1" i="1" dirty="0" err="1" smtClean="0"/>
              <a:t>aeruginosa</a:t>
            </a:r>
            <a:r>
              <a:rPr lang="en-US" sz="2000" b="1" dirty="0" smtClean="0"/>
              <a:t> is differentiated from </a:t>
            </a:r>
            <a:r>
              <a:rPr lang="en-US" sz="2000" b="1" i="1" dirty="0" err="1" smtClean="0"/>
              <a:t>P.flurescens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by its grapelike odor, growth at 42 C, production of </a:t>
            </a:r>
            <a:r>
              <a:rPr lang="en-US" sz="2000" b="1" dirty="0" err="1" smtClean="0"/>
              <a:t>pyocyanin</a:t>
            </a:r>
            <a:r>
              <a:rPr lang="en-US" sz="2000" b="1" dirty="0" smtClean="0"/>
              <a:t> pigment &amp; resistance to </a:t>
            </a:r>
            <a:r>
              <a:rPr lang="en-US" sz="2000" b="1" dirty="0" err="1" smtClean="0"/>
              <a:t>Kanamycin</a:t>
            </a:r>
            <a:endParaRPr lang="en-US" sz="2000" b="1" dirty="0" smtClean="0"/>
          </a:p>
          <a:p>
            <a:pPr algn="l" rtl="0"/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Pigment production &amp; </a:t>
            </a:r>
            <a:r>
              <a:rPr lang="en-US" sz="3200" b="1" dirty="0" err="1" smtClean="0"/>
              <a:t>oxidase</a:t>
            </a:r>
            <a:r>
              <a:rPr lang="en-US" sz="3200" b="1" dirty="0" smtClean="0"/>
              <a:t> test</a:t>
            </a:r>
            <a:endParaRPr lang="ar-IQ" sz="3200" b="1" dirty="0"/>
          </a:p>
        </p:txBody>
      </p:sp>
      <p:pic>
        <p:nvPicPr>
          <p:cNvPr id="9" name="Content Placeholder 8" descr="Pseudomonas_ER0307_Fig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01122"/>
            <a:ext cx="4038600" cy="3724119"/>
          </a:xfrm>
        </p:spPr>
      </p:pic>
      <p:pic>
        <p:nvPicPr>
          <p:cNvPr id="8" name="Content Placeholder 7" descr="micro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68146"/>
            <a:ext cx="4038600" cy="3790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273050"/>
            <a:ext cx="2952328" cy="1787798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Morphology </a:t>
            </a:r>
            <a:br>
              <a:rPr lang="en-US" sz="3200" dirty="0" smtClean="0"/>
            </a:b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 identification</a:t>
            </a:r>
            <a:endParaRPr lang="ar-IQ" sz="3200" dirty="0"/>
          </a:p>
        </p:txBody>
      </p:sp>
      <p:pic>
        <p:nvPicPr>
          <p:cNvPr id="5" name="Content Placeholder 4" descr="oxidaseswa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5963" y="2420888"/>
            <a:ext cx="3168525" cy="32678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5328592" cy="6192688"/>
          </a:xfrm>
        </p:spPr>
        <p:txBody>
          <a:bodyPr/>
          <a:lstStyle/>
          <a:p>
            <a:pPr algn="just" rtl="0"/>
            <a:r>
              <a:rPr lang="en-US" sz="2000" b="1" i="1" dirty="0" err="1" smtClean="0"/>
              <a:t>P.aeruginosa</a:t>
            </a:r>
            <a:r>
              <a:rPr lang="en-US" sz="2000" b="1" dirty="0" smtClean="0"/>
              <a:t> is motile, G negative usually occurs as single or pairs.</a:t>
            </a:r>
          </a:p>
          <a:p>
            <a:pPr algn="just" rtl="0"/>
            <a:r>
              <a:rPr lang="en-US" sz="2000" b="1" dirty="0" smtClean="0"/>
              <a:t>Culture: It is an obligate aerobe &amp; can readily grow on many types of media. Some strains </a:t>
            </a:r>
            <a:r>
              <a:rPr lang="en-US" sz="2000" b="1" dirty="0" err="1" smtClean="0"/>
              <a:t>hemolyze</a:t>
            </a:r>
            <a:r>
              <a:rPr lang="en-US" sz="2000" b="1" dirty="0" smtClean="0"/>
              <a:t> blood.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forms smooth round colonies with a fluorescent greenish color due to production of </a:t>
            </a:r>
            <a:r>
              <a:rPr lang="en-US" sz="2000" b="1" i="1" dirty="0" err="1" smtClean="0"/>
              <a:t>pyoverdin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pigment. It may produce a non-fluorescent bluish pigment (</a:t>
            </a:r>
            <a:r>
              <a:rPr lang="en-US" sz="2000" b="1" dirty="0" err="1" smtClean="0"/>
              <a:t>pyocyanin</a:t>
            </a:r>
            <a:r>
              <a:rPr lang="en-US" sz="2000" b="1" dirty="0" smtClean="0"/>
              <a:t>). Some strains produce the dark red pigment </a:t>
            </a:r>
            <a:r>
              <a:rPr lang="en-US" sz="2000" b="1" dirty="0" err="1" smtClean="0"/>
              <a:t>pyorubin</a:t>
            </a:r>
            <a:r>
              <a:rPr lang="en-US" sz="2000" b="1" dirty="0" smtClean="0"/>
              <a:t> or the black pigment </a:t>
            </a:r>
            <a:r>
              <a:rPr lang="en-US" sz="2000" b="1" dirty="0" err="1" smtClean="0"/>
              <a:t>pyomelanin</a:t>
            </a:r>
            <a:r>
              <a:rPr lang="en-US" sz="2000" b="1" dirty="0" smtClean="0"/>
              <a:t>.</a:t>
            </a:r>
          </a:p>
          <a:p>
            <a:pPr algn="just" rtl="0"/>
            <a:r>
              <a:rPr lang="en-US" sz="2000" b="1" dirty="0" smtClean="0"/>
              <a:t>	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can produce multiple colony types giving the impression of mixed bacteria growth. Thus it may have different biochemical &amp; enzymatic activity &amp; different antimicrobial susceptibility patterns. Culture from cystic fibrosis may yield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that form </a:t>
            </a:r>
            <a:r>
              <a:rPr lang="en-US" sz="2000" b="1" dirty="0" err="1" smtClean="0"/>
              <a:t>mucoid</a:t>
            </a:r>
            <a:r>
              <a:rPr lang="en-US" sz="2000" b="1" dirty="0" smtClean="0"/>
              <a:t> colonies due to overproduction of </a:t>
            </a:r>
            <a:r>
              <a:rPr lang="en-US" sz="2000" b="1" dirty="0" err="1" smtClean="0"/>
              <a:t>alignate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exopolysacharride</a:t>
            </a:r>
            <a:r>
              <a:rPr lang="en-US" sz="2000" b="1" dirty="0" smtClean="0"/>
              <a:t>).</a:t>
            </a:r>
          </a:p>
          <a:p>
            <a:pPr algn="l" rtl="0"/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73050"/>
            <a:ext cx="3168352" cy="1859806"/>
          </a:xfrm>
        </p:spPr>
        <p:txBody>
          <a:bodyPr anchor="ctr">
            <a:noAutofit/>
          </a:bodyPr>
          <a:lstStyle/>
          <a:p>
            <a:pPr algn="ctr" rtl="0"/>
            <a:r>
              <a:rPr lang="en-US" sz="3200" dirty="0" smtClean="0"/>
              <a:t>Growth &amp; antigenic structure</a:t>
            </a:r>
            <a:endParaRPr lang="ar-IQ" sz="3200" dirty="0"/>
          </a:p>
        </p:txBody>
      </p:sp>
      <p:pic>
        <p:nvPicPr>
          <p:cNvPr id="5" name="Content Placeholder 4" descr="vandel1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1500" y="2276872"/>
            <a:ext cx="3312988" cy="32690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5184576" cy="61926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 smtClean="0"/>
              <a:t>Growth characteristics:</a:t>
            </a:r>
          </a:p>
          <a:p>
            <a:pPr algn="just" rtl="0"/>
            <a:r>
              <a:rPr lang="en-US" sz="2000" b="1" dirty="0" smtClean="0"/>
              <a:t>	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grow well at 37-42 C. Growth at 42 C helps differentiate them from other </a:t>
            </a:r>
            <a:r>
              <a:rPr lang="en-US" sz="2000" b="1" dirty="0" err="1" smtClean="0"/>
              <a:t>pseudomonads</a:t>
            </a:r>
            <a:r>
              <a:rPr lang="en-US" sz="2000" b="1" dirty="0" smtClean="0"/>
              <a:t>. It is </a:t>
            </a:r>
            <a:r>
              <a:rPr lang="en-US" sz="2000" b="1" dirty="0" err="1" smtClean="0"/>
              <a:t>oxidase</a:t>
            </a:r>
            <a:r>
              <a:rPr lang="en-US" sz="2000" b="1" dirty="0" smtClean="0"/>
              <a:t> positive.</a:t>
            </a:r>
          </a:p>
          <a:p>
            <a:pPr algn="l" rtl="0"/>
            <a:r>
              <a:rPr lang="en-US" sz="2400" b="1" u="sng" dirty="0" smtClean="0"/>
              <a:t>Antigenic structure &amp; toxins:</a:t>
            </a:r>
          </a:p>
          <a:p>
            <a:pPr algn="just" rtl="0"/>
            <a:r>
              <a:rPr lang="en-US" sz="2000" b="1" dirty="0" smtClean="0"/>
              <a:t>	</a:t>
            </a:r>
            <a:r>
              <a:rPr lang="en-US" sz="2000" b="1" dirty="0" err="1" smtClean="0"/>
              <a:t>Pili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Fembriae</a:t>
            </a:r>
            <a:r>
              <a:rPr lang="en-US" sz="2000" b="1" dirty="0" smtClean="0"/>
              <a:t>) extended from the cell surface &amp; promote attachment to host epithelial cells. </a:t>
            </a:r>
            <a:r>
              <a:rPr lang="en-US" sz="2000" b="1" dirty="0" err="1" smtClean="0"/>
              <a:t>Polysacharride</a:t>
            </a:r>
            <a:r>
              <a:rPr lang="en-US" sz="2000" b="1" dirty="0" smtClean="0"/>
              <a:t> capsule is responsible for the </a:t>
            </a:r>
            <a:r>
              <a:rPr lang="en-US" sz="2000" b="1" dirty="0" err="1" smtClean="0"/>
              <a:t>mucoid</a:t>
            </a:r>
            <a:r>
              <a:rPr lang="en-US" sz="2000" b="1" dirty="0" smtClean="0"/>
              <a:t> colonies in culture from patients with cystic fibrosis. The LPS is responsible for many of the </a:t>
            </a:r>
            <a:r>
              <a:rPr lang="en-US" sz="2000" b="1" dirty="0" err="1" smtClean="0"/>
              <a:t>endotoxic</a:t>
            </a:r>
            <a:r>
              <a:rPr lang="en-US" sz="2000" b="1" dirty="0" smtClean="0"/>
              <a:t> properties of the organism.</a:t>
            </a:r>
          </a:p>
          <a:p>
            <a:pPr algn="just" rtl="0"/>
            <a:r>
              <a:rPr lang="en-US" sz="2000" b="1" dirty="0" smtClean="0"/>
              <a:t>	Most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isolated from clinical infections produce extracellular enzymes including protease, </a:t>
            </a:r>
            <a:r>
              <a:rPr lang="en-US" sz="2000" b="1" dirty="0" err="1" smtClean="0"/>
              <a:t>elastase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hemolysin</a:t>
            </a:r>
            <a:r>
              <a:rPr lang="en-US" sz="2000" b="1" dirty="0" smtClean="0"/>
              <a:t> &amp; heat-labile </a:t>
            </a:r>
            <a:r>
              <a:rPr lang="en-US" sz="2000" b="1" dirty="0" err="1" smtClean="0"/>
              <a:t>phospholipase</a:t>
            </a:r>
            <a:r>
              <a:rPr lang="en-US" sz="2000" b="1" dirty="0" smtClean="0"/>
              <a:t> C&amp; heat-stable </a:t>
            </a:r>
            <a:r>
              <a:rPr lang="en-US" sz="2000" b="1" dirty="0" err="1" smtClean="0"/>
              <a:t>glycolipid</a:t>
            </a:r>
            <a:r>
              <a:rPr lang="en-US" sz="2000" b="1" dirty="0" smtClean="0"/>
              <a:t>. Many strains of </a:t>
            </a:r>
            <a:r>
              <a:rPr lang="en-US" sz="2000" b="1" i="1" dirty="0" err="1" smtClean="0"/>
              <a:t>P.aeruginosa</a:t>
            </a:r>
            <a:r>
              <a:rPr lang="en-US" sz="2000" b="1" dirty="0" smtClean="0"/>
              <a:t> produce </a:t>
            </a:r>
            <a:r>
              <a:rPr lang="en-US" sz="2000" b="1" dirty="0" err="1" smtClean="0"/>
              <a:t>exotoxin</a:t>
            </a:r>
            <a:r>
              <a:rPr lang="en-US" sz="2000" b="1" dirty="0" smtClean="0"/>
              <a:t> that causes tissue damage.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78488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9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73050"/>
            <a:ext cx="3456384" cy="1931814"/>
          </a:xfrm>
        </p:spPr>
        <p:txBody>
          <a:bodyPr anchor="ctr"/>
          <a:lstStyle/>
          <a:p>
            <a:pPr algn="ctr" rtl="0"/>
            <a:r>
              <a:rPr lang="en-US" dirty="0" smtClean="0"/>
              <a:t> </a:t>
            </a:r>
            <a:r>
              <a:rPr lang="en-US" sz="3200" dirty="0" smtClean="0"/>
              <a:t>Disease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epidemiology</a:t>
            </a:r>
            <a:endParaRPr lang="ar-IQ" sz="3200" dirty="0"/>
          </a:p>
        </p:txBody>
      </p:sp>
      <p:pic>
        <p:nvPicPr>
          <p:cNvPr id="5" name="Content Placeholder 4" descr="220px-A_sheep_with_facial_ecze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140968"/>
            <a:ext cx="3456384" cy="33123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5040560" cy="6336704"/>
          </a:xfrm>
        </p:spPr>
        <p:txBody>
          <a:bodyPr>
            <a:normAutofit/>
          </a:bodyPr>
          <a:lstStyle/>
          <a:p>
            <a:pPr algn="just" rtl="0"/>
            <a:r>
              <a:rPr lang="en-US" sz="2000" b="1" dirty="0" smtClean="0"/>
              <a:t>	Unlike many environmental bacteria, </a:t>
            </a:r>
            <a:r>
              <a:rPr lang="en-US" sz="2000" b="1" dirty="0" err="1" smtClean="0"/>
              <a:t>pseudomonads</a:t>
            </a:r>
            <a:r>
              <a:rPr lang="en-US" sz="2000" b="1" dirty="0" smtClean="0"/>
              <a:t> have a remarkable capacity to adapt to &amp; thrive in diverse ecological niches.</a:t>
            </a:r>
          </a:p>
          <a:p>
            <a:pPr algn="just" rtl="0"/>
            <a:r>
              <a:rPr lang="en-US" sz="2000" b="1" i="1" dirty="0" smtClean="0"/>
              <a:t>P. </a:t>
            </a:r>
            <a:r>
              <a:rPr lang="en-US" sz="2000" b="1" i="1" dirty="0" err="1" smtClean="0"/>
              <a:t>aeruginosa</a:t>
            </a:r>
            <a:r>
              <a:rPr lang="en-US" sz="2000" b="1" i="1" dirty="0" smtClean="0"/>
              <a:t> &amp; P. </a:t>
            </a:r>
            <a:r>
              <a:rPr lang="en-US" sz="2000" b="1" i="1" dirty="0" err="1" smtClean="0"/>
              <a:t>fluorescens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have been found in a variety of aqueous solutions &amp; on equipment, including mastitis preparations, semen extenders, irrigation fluids, antiseptics, hydrotherapy bath &amp; </a:t>
            </a:r>
            <a:r>
              <a:rPr lang="en-US" sz="2000" b="1" dirty="0" err="1" smtClean="0"/>
              <a:t>endotracheal</a:t>
            </a:r>
            <a:r>
              <a:rPr lang="en-US" sz="2000" b="1" dirty="0" smtClean="0"/>
              <a:t> tubes. </a:t>
            </a:r>
            <a:r>
              <a:rPr lang="en-US" sz="2000" b="1" i="1" dirty="0" smtClean="0"/>
              <a:t>P. </a:t>
            </a:r>
            <a:r>
              <a:rPr lang="en-US" sz="2000" b="1" i="1" dirty="0" err="1" smtClean="0"/>
              <a:t>aeruginosa</a:t>
            </a:r>
            <a:r>
              <a:rPr lang="en-US" sz="2000" b="1" dirty="0" smtClean="0"/>
              <a:t> is found infrequently as normal flora of mucous membranes &amp;GIT of healthy animals.</a:t>
            </a:r>
          </a:p>
          <a:p>
            <a:pPr algn="just" rtl="0"/>
            <a:r>
              <a:rPr lang="en-US" sz="2000" b="1" dirty="0" smtClean="0"/>
              <a:t>	The organism is an opportunistic pathogen because it rarely infects uncompromised tissues. </a:t>
            </a:r>
            <a:r>
              <a:rPr lang="en-US" sz="2000" b="1" i="1" dirty="0" smtClean="0"/>
              <a:t>P. </a:t>
            </a:r>
            <a:r>
              <a:rPr lang="en-US" sz="2000" b="1" i="1" dirty="0" err="1" smtClean="0"/>
              <a:t>aeruginosa</a:t>
            </a:r>
            <a:r>
              <a:rPr lang="en-US" sz="2000" b="1" dirty="0" smtClean="0"/>
              <a:t>  associated disease conditions in animals are ovine </a:t>
            </a:r>
            <a:r>
              <a:rPr lang="en-US" sz="2000" b="1" dirty="0" err="1" smtClean="0"/>
              <a:t>fleecerot</a:t>
            </a:r>
            <a:r>
              <a:rPr lang="en-US" sz="2000" b="1" dirty="0" smtClean="0"/>
              <a:t>, bovine mastitis &amp; abortion, equine </a:t>
            </a:r>
            <a:r>
              <a:rPr lang="en-US" sz="2000" b="1" dirty="0" err="1" smtClean="0"/>
              <a:t>metritis</a:t>
            </a:r>
            <a:r>
              <a:rPr lang="en-US" sz="2000" b="1" dirty="0" smtClean="0"/>
              <a:t> &amp; corneal ulcer, canine </a:t>
            </a:r>
            <a:r>
              <a:rPr lang="en-US" sz="2000" b="1" dirty="0" err="1" smtClean="0"/>
              <a:t>otitis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eexterna</a:t>
            </a:r>
            <a:r>
              <a:rPr lang="en-US" sz="2000" b="1" dirty="0" smtClean="0"/>
              <a:t>, embryo mortality in poultry, botryomycosis, septicemia, UTI, wound infection, &amp; abscesses in variety of animals.</a:t>
            </a:r>
            <a:endParaRPr lang="ar-IQ" sz="2000" b="1" dirty="0" smtClean="0"/>
          </a:p>
          <a:p>
            <a:pPr algn="just" rtl="0"/>
            <a:endParaRPr lang="ar-IQ" sz="2000" dirty="0" smtClean="0"/>
          </a:p>
          <a:p>
            <a:pPr algn="l" rtl="0"/>
            <a:endParaRPr lang="ar-IQ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/>
              <a:t>Fleece rot in sheep</a:t>
            </a:r>
            <a:endParaRPr lang="ar-IQ" sz="3200" b="1" dirty="0"/>
          </a:p>
        </p:txBody>
      </p:sp>
      <p:pic>
        <p:nvPicPr>
          <p:cNvPr id="9" name="Content Placeholder 8" descr="wo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244280" cy="4608512"/>
          </a:xfrm>
        </p:spPr>
      </p:pic>
      <p:pic>
        <p:nvPicPr>
          <p:cNvPr id="8" name="Content Placeholder 7" descr="DSC084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850208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73050"/>
            <a:ext cx="3096344" cy="1643782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Disease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epidemiology</a:t>
            </a:r>
            <a:endParaRPr lang="ar-IQ" sz="3200" dirty="0"/>
          </a:p>
        </p:txBody>
      </p:sp>
      <p:pic>
        <p:nvPicPr>
          <p:cNvPr id="5" name="Content Placeholder 4" descr="pseudomonasaerugino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3" y="2348880"/>
            <a:ext cx="3384376" cy="36217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5184576" cy="6264696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1800" b="1" dirty="0" smtClean="0"/>
              <a:t>	Fleece rot of sheep is characterized by superficial inflammation of the skin. It is economically important because of its downgrading  of wool. Predisposing factors are prolonged wetting of the fleece &amp; conditions of high humidity. Clinically the fleece is bluish green as  result of production of the diffusible pigment </a:t>
            </a:r>
            <a:r>
              <a:rPr lang="en-US" sz="1800" b="1" dirty="0" err="1" smtClean="0"/>
              <a:t>pyocyanine</a:t>
            </a:r>
            <a:r>
              <a:rPr lang="en-US" sz="1800" b="1" dirty="0" smtClean="0"/>
              <a:t>. Older lesion develop a putrefactive odor that attract flies &amp; may result in </a:t>
            </a:r>
            <a:r>
              <a:rPr lang="en-US" sz="1800" b="1" dirty="0" err="1" smtClean="0"/>
              <a:t>cutaneous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myiasis</a:t>
            </a:r>
            <a:r>
              <a:rPr lang="en-US" sz="1800" b="1" dirty="0" smtClean="0"/>
              <a:t>.</a:t>
            </a:r>
          </a:p>
          <a:p>
            <a:pPr algn="just" rtl="0"/>
            <a:r>
              <a:rPr lang="en-US" sz="1800" b="1" dirty="0" smtClean="0"/>
              <a:t>	</a:t>
            </a:r>
            <a:r>
              <a:rPr lang="en-US" sz="1800" b="1" i="1" dirty="0" err="1" smtClean="0"/>
              <a:t>P.aeruginosa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is a cause of bovine mastitis. The infection may be originated from the use of contaminated antibiotic </a:t>
            </a:r>
            <a:r>
              <a:rPr lang="en-US" sz="1800" b="1" dirty="0" err="1" smtClean="0"/>
              <a:t>intramammary</a:t>
            </a:r>
            <a:r>
              <a:rPr lang="en-US" sz="1800" b="1" dirty="0" smtClean="0"/>
              <a:t> infusion, dipping solutions or washing water. Infection can be acute, but usually chronic &amp; resistant to treatment. In acute outbreaks, the animal may die due to </a:t>
            </a:r>
            <a:r>
              <a:rPr lang="en-US" sz="1800" b="1" dirty="0" err="1" smtClean="0"/>
              <a:t>endotoxemia</a:t>
            </a:r>
            <a:r>
              <a:rPr lang="en-US" sz="1800" b="1" dirty="0" smtClean="0"/>
              <a:t>. Chronic mastitis is characterized by low grade inflammation of the mammary gland with </a:t>
            </a:r>
            <a:r>
              <a:rPr lang="en-US" sz="1800" b="1" dirty="0" err="1" smtClean="0"/>
              <a:t>suclinical</a:t>
            </a:r>
            <a:r>
              <a:rPr lang="en-US" sz="1800" b="1" dirty="0" smtClean="0"/>
              <a:t> recurrence.</a:t>
            </a:r>
          </a:p>
          <a:p>
            <a:pPr algn="just" rtl="0"/>
            <a:r>
              <a:rPr lang="en-US" sz="1800" b="1" dirty="0" smtClean="0"/>
              <a:t>	Sporadic bovine abortion &amp; equine </a:t>
            </a:r>
            <a:r>
              <a:rPr lang="en-US" sz="1800" b="1" dirty="0" err="1" smtClean="0"/>
              <a:t>metritis</a:t>
            </a:r>
            <a:r>
              <a:rPr lang="en-US" sz="1800" b="1" dirty="0" smtClean="0"/>
              <a:t> have been associated with </a:t>
            </a:r>
            <a:r>
              <a:rPr lang="en-US" sz="1800" b="1" i="1" dirty="0" err="1" smtClean="0"/>
              <a:t>P.aeruginosa</a:t>
            </a:r>
            <a:r>
              <a:rPr lang="en-US" sz="1800" b="1" i="1" dirty="0" smtClean="0"/>
              <a:t> . </a:t>
            </a:r>
            <a:r>
              <a:rPr lang="en-US" sz="1800" b="1" dirty="0" smtClean="0"/>
              <a:t>Cows &amp; mares inseminated naturally or artificially with contaminated semen may develop varying degrees of RT disease.</a:t>
            </a:r>
            <a:endParaRPr lang="ar-IQ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3050"/>
            <a:ext cx="2952328" cy="1931814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Disease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epidemiology</a:t>
            </a:r>
            <a:endParaRPr lang="ar-IQ" sz="3200" dirty="0"/>
          </a:p>
        </p:txBody>
      </p:sp>
      <p:pic>
        <p:nvPicPr>
          <p:cNvPr id="5" name="Content Placeholder 4" descr="micro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1" y="2348880"/>
            <a:ext cx="3312368" cy="38164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5328592" cy="640871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000" b="1" i="1" dirty="0" smtClean="0"/>
              <a:t>	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is a common invader of the equine cornea. Infection usually follows Minor trauma. Loss of vision may occur if cases left untreated.</a:t>
            </a:r>
          </a:p>
          <a:p>
            <a:pPr algn="just" rtl="0"/>
            <a:r>
              <a:rPr lang="en-US" sz="2000" b="1" dirty="0" smtClean="0"/>
              <a:t>	Canine </a:t>
            </a:r>
            <a:r>
              <a:rPr lang="en-US" sz="2000" b="1" dirty="0" err="1" smtClean="0"/>
              <a:t>otitis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externa</a:t>
            </a:r>
            <a:r>
              <a:rPr lang="en-US" sz="2000" b="1" dirty="0" smtClean="0"/>
              <a:t> caused by 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 </a:t>
            </a:r>
            <a:r>
              <a:rPr lang="en-US" sz="2000" b="1" dirty="0" smtClean="0"/>
              <a:t>is infrequent. If the infection untreated, 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 </a:t>
            </a:r>
            <a:r>
              <a:rPr lang="en-US" sz="2000" b="1" dirty="0" smtClean="0"/>
              <a:t>may invade the underlying tissues, causing cranial nerve damage, </a:t>
            </a:r>
            <a:r>
              <a:rPr lang="en-US" sz="2000" b="1" dirty="0" err="1" smtClean="0"/>
              <a:t>otitis</a:t>
            </a:r>
            <a:r>
              <a:rPr lang="en-US" sz="2000" b="1" dirty="0" smtClean="0"/>
              <a:t> media or </a:t>
            </a:r>
            <a:r>
              <a:rPr lang="en-US" sz="2000" b="1" dirty="0" err="1" smtClean="0"/>
              <a:t>interna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osteomyelitis</a:t>
            </a:r>
            <a:r>
              <a:rPr lang="en-US" sz="2000" b="1" dirty="0" smtClean="0"/>
              <a:t>.</a:t>
            </a:r>
          </a:p>
          <a:p>
            <a:pPr algn="just" rtl="0"/>
            <a:r>
              <a:rPr lang="en-US" sz="2000" b="1" dirty="0" smtClean="0"/>
              <a:t>	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 </a:t>
            </a:r>
            <a:r>
              <a:rPr lang="en-US" sz="2000" b="1" dirty="0" smtClean="0"/>
              <a:t>is often recovered from dead poultry embryos. Severe disease outbreaks have followed egg injection with contaminated  vaccines or egg dipping with antimicrobial solutions.</a:t>
            </a:r>
          </a:p>
          <a:p>
            <a:pPr algn="just" rtl="0"/>
            <a:r>
              <a:rPr lang="en-US" sz="2000" b="1" dirty="0" smtClean="0"/>
              <a:t>	Botryomycosis is a </a:t>
            </a:r>
            <a:r>
              <a:rPr lang="en-US" sz="2000" b="1" dirty="0" err="1" smtClean="0"/>
              <a:t>granulomatous</a:t>
            </a:r>
            <a:r>
              <a:rPr lang="en-US" sz="2000" b="1" dirty="0" smtClean="0"/>
              <a:t> disease of the skin. Most recorded cases are caused by </a:t>
            </a:r>
            <a:r>
              <a:rPr lang="en-US" sz="2000" b="1" i="1" dirty="0" smtClean="0"/>
              <a:t>S. </a:t>
            </a:r>
            <a:r>
              <a:rPr lang="en-US" sz="2000" b="1" i="1" dirty="0" err="1" smtClean="0"/>
              <a:t>aureus</a:t>
            </a:r>
            <a:r>
              <a:rPr lang="en-US" sz="2000" b="1" dirty="0" smtClean="0"/>
              <a:t>, however, </a:t>
            </a:r>
            <a:r>
              <a:rPr lang="en-US" sz="2000" b="1" i="1" dirty="0" err="1" smtClean="0"/>
              <a:t>P.aeruginosa</a:t>
            </a:r>
            <a:r>
              <a:rPr lang="en-US" sz="2000" b="1" i="1" dirty="0" smtClean="0"/>
              <a:t>  </a:t>
            </a:r>
            <a:r>
              <a:rPr lang="en-US" sz="2000" b="1" dirty="0" smtClean="0"/>
              <a:t>may also implicated in cattle, rodents &amp; man. Trauma is an important predisposing factor for the inoculation of bacteria into tissues. In cattle lesions are reported on udder &amp;</a:t>
            </a:r>
            <a:r>
              <a:rPr lang="en-US" sz="2000" b="1" dirty="0" err="1" smtClean="0"/>
              <a:t>nasopharynx</a:t>
            </a:r>
            <a:r>
              <a:rPr lang="en-US" sz="2000" b="1" dirty="0" smtClean="0"/>
              <a:t>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273050"/>
            <a:ext cx="2952328" cy="1162050"/>
          </a:xfrm>
        </p:spPr>
        <p:txBody>
          <a:bodyPr anchor="ctr">
            <a:noAutofit/>
          </a:bodyPr>
          <a:lstStyle/>
          <a:p>
            <a:pPr algn="ctr" rtl="0"/>
            <a:r>
              <a:rPr lang="en-US" sz="3200" dirty="0" smtClean="0"/>
              <a:t>Disease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epidemiology</a:t>
            </a:r>
            <a:endParaRPr lang="ar-IQ" sz="3200" dirty="0"/>
          </a:p>
        </p:txBody>
      </p:sp>
      <p:pic>
        <p:nvPicPr>
          <p:cNvPr id="5" name="Content Placeholder 4" descr="aho460749_fi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7" y="2276872"/>
            <a:ext cx="3096344" cy="35283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472608" cy="6264696"/>
          </a:xfrm>
        </p:spPr>
        <p:txBody>
          <a:bodyPr>
            <a:normAutofit/>
          </a:bodyPr>
          <a:lstStyle/>
          <a:p>
            <a:pPr algn="just" rtl="0"/>
            <a:r>
              <a:rPr lang="en-US" sz="2000" b="1" i="1" dirty="0" smtClean="0"/>
              <a:t>	</a:t>
            </a:r>
            <a:r>
              <a:rPr lang="en-US" sz="2400" b="1" i="1" dirty="0" err="1" smtClean="0"/>
              <a:t>P.aeruginosa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Is an opportunistic pathogen of humans causing UTI, RTI, dermatitis, soft tissue infections, </a:t>
            </a:r>
            <a:r>
              <a:rPr lang="en-US" sz="2400" b="1" dirty="0" err="1" smtClean="0"/>
              <a:t>bacteremia</a:t>
            </a:r>
            <a:r>
              <a:rPr lang="en-US" sz="2400" b="1" dirty="0" smtClean="0"/>
              <a:t>, &amp; variety of systemic infections. Infection is particularly a problem in patients with severe burns, cancer, AIDS &amp; other </a:t>
            </a:r>
            <a:r>
              <a:rPr lang="en-US" sz="2400" b="1" dirty="0" err="1" smtClean="0"/>
              <a:t>immunocompromised</a:t>
            </a:r>
            <a:r>
              <a:rPr lang="en-US" sz="2400" b="1" dirty="0" smtClean="0"/>
              <a:t> conditions.</a:t>
            </a:r>
          </a:p>
          <a:p>
            <a:pPr algn="just" rtl="0"/>
            <a:r>
              <a:rPr lang="en-US" sz="2400" dirty="0" smtClean="0"/>
              <a:t>	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P.flurescens</a:t>
            </a:r>
            <a:r>
              <a:rPr lang="en-US" sz="2400" b="1" dirty="0" smtClean="0"/>
              <a:t> causes sporadic disease in cattle, poultry &amp; fish. The bacterium is an agent of environmentally  acquired mastitis. Turkey embryo mortality following dipping of eggs in contaminated disinfectant solutions. In fish, </a:t>
            </a:r>
            <a:r>
              <a:rPr lang="en-US" sz="2400" b="1" i="1" dirty="0" err="1" smtClean="0"/>
              <a:t>P.flurescens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is associated with fin &amp; tail rot &amp; septicemia.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172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Pseudomonadaceae Pseudomonas</vt:lpstr>
      <vt:lpstr>Morphology  &amp;  identification</vt:lpstr>
      <vt:lpstr>Growth &amp; antigenic structure</vt:lpstr>
      <vt:lpstr>PowerPoint Presentation</vt:lpstr>
      <vt:lpstr> Disease  &amp;  epidemiology</vt:lpstr>
      <vt:lpstr>Fleece rot in sheep</vt:lpstr>
      <vt:lpstr>Disease  &amp;  epidemiology</vt:lpstr>
      <vt:lpstr>Disease  &amp;  epidemiology</vt:lpstr>
      <vt:lpstr>Disease  &amp;  epidemiology</vt:lpstr>
      <vt:lpstr>Soft tissue &amp; burn infection</vt:lpstr>
      <vt:lpstr>Soft tissue infection</vt:lpstr>
      <vt:lpstr>Pathogenesis</vt:lpstr>
      <vt:lpstr>Laboratory diagnosis</vt:lpstr>
      <vt:lpstr>Pigment production &amp; oxidase test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Pseudomonadaceae Pseudomonas</dc:title>
  <dc:creator>dr1</dc:creator>
  <cp:lastModifiedBy>acs</cp:lastModifiedBy>
  <cp:revision>29</cp:revision>
  <dcterms:created xsi:type="dcterms:W3CDTF">2011-02-03T15:14:11Z</dcterms:created>
  <dcterms:modified xsi:type="dcterms:W3CDTF">2014-03-25T18:47:43Z</dcterms:modified>
</cp:coreProperties>
</file>